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4" r:id="rId1"/>
  </p:sldMasterIdLst>
  <p:notesMasterIdLst>
    <p:notesMasterId r:id="rId5"/>
  </p:notesMasterIdLst>
  <p:sldIdLst>
    <p:sldId id="462" r:id="rId2"/>
    <p:sldId id="463" r:id="rId3"/>
    <p:sldId id="464" r:id="rId4"/>
  </p:sldIdLst>
  <p:sldSz cx="9144000" cy="6858000" type="screen4x3"/>
  <p:notesSz cx="6858000" cy="9144000"/>
  <p:embeddedFontLst>
    <p:embeddedFont>
      <p:font typeface="나눔바른고딕" panose="020B0600000101010101" charset="-127"/>
      <p:regular r:id="rId6"/>
      <p:bold r:id="rId7"/>
    </p:embeddedFont>
    <p:embeddedFont>
      <p:font typeface="ＭＳ Ｐゴシック" panose="020B0600070205080204" pitchFamily="34" charset="-128"/>
      <p:regular r:id="rId8"/>
    </p:embeddedFont>
    <p:embeddedFont>
      <p:font typeface="Consolas" panose="020B0609020204030204" pitchFamily="49" charset="0"/>
      <p:regular r:id="rId9"/>
      <p:bold r:id="rId10"/>
      <p:italic r:id="rId11"/>
      <p:boldItalic r:id="rId12"/>
    </p:embeddedFont>
    <p:embeddedFont>
      <p:font typeface="맑은 고딕" panose="020B0503020000020004" pitchFamily="50" charset="-127"/>
      <p:regular r:id="rId13"/>
      <p:bold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488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663" userDrawn="1">
          <p15:clr>
            <a:srgbClr val="A4A3A4"/>
          </p15:clr>
        </p15:guide>
        <p15:guide id="5" orient="horz" pos="550" userDrawn="1">
          <p15:clr>
            <a:srgbClr val="A4A3A4"/>
          </p15:clr>
        </p15:guide>
        <p15:guide id="6" pos="272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  <p15:guide id="8" orient="horz" pos="3158" userDrawn="1">
          <p15:clr>
            <a:srgbClr val="A4A3A4"/>
          </p15:clr>
        </p15:guide>
        <p15:guide id="9" pos="55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3FA"/>
    <a:srgbClr val="005A93"/>
    <a:srgbClr val="005B94"/>
    <a:srgbClr val="FFFFFF"/>
    <a:srgbClr val="C2C2C2"/>
    <a:srgbClr val="06508B"/>
    <a:srgbClr val="595959"/>
    <a:srgbClr val="5D5D5D"/>
    <a:srgbClr val="0070C0"/>
    <a:srgbClr val="EAC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4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310" y="72"/>
      </p:cViewPr>
      <p:guideLst>
        <p:guide pos="5488"/>
        <p:guide orient="horz" pos="4110"/>
        <p:guide orient="horz" pos="663"/>
        <p:guide orient="horz" pos="550"/>
        <p:guide pos="272"/>
        <p:guide orient="horz" pos="3974"/>
        <p:guide orient="horz" pos="3158"/>
        <p:guide pos="5579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BFC71A29-0B26-4E61-B4F7-85B6903CA978}" type="datetimeFigureOut">
              <a:rPr lang="ko-KR" altLang="en-US" smtClean="0"/>
              <a:pPr/>
              <a:t>2020-11-19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fld id="{7CDD0DF9-6DD7-40EF-AC2E-D61C7D48868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0898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나눔바른고딕" panose="020B0603020101020101" pitchFamily="50" charset="-127"/>
        <a:ea typeface="나눔바른고딕" panose="020B0603020101020101" pitchFamily="50" charset="-127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나눔바른고딕" panose="020B0603020101020101" pitchFamily="50" charset="-127"/>
        <a:ea typeface="나눔바른고딕" panose="020B0603020101020101" pitchFamily="50" charset="-127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나눔바른고딕" panose="020B0603020101020101" pitchFamily="50" charset="-127"/>
        <a:ea typeface="나눔바른고딕" panose="020B0603020101020101" pitchFamily="50" charset="-127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나눔바른고딕" panose="020B0603020101020101" pitchFamily="50" charset="-127"/>
        <a:ea typeface="나눔바른고딕" panose="020B0603020101020101" pitchFamily="50" charset="-127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나눔바른고딕" panose="020B0603020101020101" pitchFamily="50" charset="-127"/>
        <a:ea typeface="나눔바른고딕" panose="020B0603020101020101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DD0DF9-6DD7-40EF-AC2E-D61C7D48868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53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738343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65014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314323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668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430477" y="-9444"/>
            <a:ext cx="505261" cy="882570"/>
          </a:xfrm>
          <a:prstGeom prst="rect">
            <a:avLst/>
          </a:prstGeom>
          <a:solidFill>
            <a:srgbClr val="0650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직사각형 3"/>
          <p:cNvSpPr/>
          <p:nvPr userDrawn="1"/>
        </p:nvSpPr>
        <p:spPr>
          <a:xfrm>
            <a:off x="7338225" y="829622"/>
            <a:ext cx="1384845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77762" y="403734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79388" algn="l"/>
              </a:tabLst>
            </a:pPr>
            <a:r>
              <a:rPr lang="en-US" altLang="ko-KR" sz="28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03</a:t>
            </a:r>
            <a:endParaRPr lang="ko-KR" altLang="en-US" sz="20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타원 7"/>
          <p:cNvSpPr/>
          <p:nvPr userDrawn="1"/>
        </p:nvSpPr>
        <p:spPr>
          <a:xfrm>
            <a:off x="542405" y="373984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타원 8"/>
          <p:cNvSpPr/>
          <p:nvPr userDrawn="1"/>
        </p:nvSpPr>
        <p:spPr>
          <a:xfrm>
            <a:off x="623035" y="373984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타원 9"/>
          <p:cNvSpPr/>
          <p:nvPr userDrawn="1"/>
        </p:nvSpPr>
        <p:spPr>
          <a:xfrm>
            <a:off x="703665" y="373984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타원 10"/>
          <p:cNvSpPr/>
          <p:nvPr userDrawn="1"/>
        </p:nvSpPr>
        <p:spPr>
          <a:xfrm>
            <a:off x="784296" y="373984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31800" y="872415"/>
            <a:ext cx="82912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988453" y="275514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Strengths </a:t>
            </a:r>
          </a:p>
        </p:txBody>
      </p:sp>
      <p:pic>
        <p:nvPicPr>
          <p:cNvPr id="16" name="그림 1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177" y="465112"/>
            <a:ext cx="806694" cy="217484"/>
          </a:xfrm>
          <a:prstGeom prst="rect">
            <a:avLst/>
          </a:prstGeom>
        </p:spPr>
      </p:pic>
      <p:sp>
        <p:nvSpPr>
          <p:cNvPr id="15" name="직사각형 14"/>
          <p:cNvSpPr/>
          <p:nvPr userDrawn="1"/>
        </p:nvSpPr>
        <p:spPr>
          <a:xfrm>
            <a:off x="0" y="6489701"/>
            <a:ext cx="9144000" cy="368300"/>
          </a:xfrm>
          <a:prstGeom prst="rect">
            <a:avLst/>
          </a:prstGeom>
          <a:solidFill>
            <a:srgbClr val="D2D2D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431800" y="6489701"/>
            <a:ext cx="8291270" cy="3683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492872" y="6627588"/>
            <a:ext cx="222977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Zesty Engineers </a:t>
            </a:r>
            <a:r>
              <a:rPr lang="en-US" altLang="ko-KR" sz="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make the </a:t>
            </a:r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Universe Sustainable</a:t>
            </a:r>
            <a:endParaRPr lang="ko-KR" altLang="en-US" sz="8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26741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430477" y="-9444"/>
            <a:ext cx="505261" cy="882570"/>
          </a:xfrm>
          <a:prstGeom prst="rect">
            <a:avLst/>
          </a:prstGeom>
          <a:solidFill>
            <a:srgbClr val="0650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" name="직사각형 3"/>
          <p:cNvSpPr/>
          <p:nvPr userDrawn="1"/>
        </p:nvSpPr>
        <p:spPr>
          <a:xfrm>
            <a:off x="7338225" y="829622"/>
            <a:ext cx="1384845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377762" y="403734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79388" algn="l"/>
              </a:tabLst>
            </a:pPr>
            <a:r>
              <a:rPr lang="en-US" altLang="ko-KR" sz="28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04</a:t>
            </a:r>
            <a:endParaRPr lang="ko-KR" altLang="en-US" sz="20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8" name="타원 7"/>
          <p:cNvSpPr/>
          <p:nvPr userDrawn="1"/>
        </p:nvSpPr>
        <p:spPr>
          <a:xfrm>
            <a:off x="542405" y="373984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타원 8"/>
          <p:cNvSpPr/>
          <p:nvPr userDrawn="1"/>
        </p:nvSpPr>
        <p:spPr>
          <a:xfrm>
            <a:off x="623035" y="373984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0" name="타원 9"/>
          <p:cNvSpPr/>
          <p:nvPr userDrawn="1"/>
        </p:nvSpPr>
        <p:spPr>
          <a:xfrm>
            <a:off x="703665" y="373984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타원 10"/>
          <p:cNvSpPr/>
          <p:nvPr userDrawn="1"/>
        </p:nvSpPr>
        <p:spPr>
          <a:xfrm>
            <a:off x="784296" y="373984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13" name="직선 연결선 12"/>
          <p:cNvCxnSpPr/>
          <p:nvPr userDrawn="1"/>
        </p:nvCxnSpPr>
        <p:spPr>
          <a:xfrm>
            <a:off x="431800" y="872415"/>
            <a:ext cx="82912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988453" y="275514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Vision</a:t>
            </a:r>
          </a:p>
        </p:txBody>
      </p:sp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177" y="465112"/>
            <a:ext cx="806694" cy="217484"/>
          </a:xfrm>
          <a:prstGeom prst="rect">
            <a:avLst/>
          </a:prstGeom>
        </p:spPr>
      </p:pic>
      <p:sp>
        <p:nvSpPr>
          <p:cNvPr id="16" name="직사각형 15"/>
          <p:cNvSpPr/>
          <p:nvPr userDrawn="1"/>
        </p:nvSpPr>
        <p:spPr>
          <a:xfrm>
            <a:off x="0" y="6489701"/>
            <a:ext cx="9144000" cy="368300"/>
          </a:xfrm>
          <a:prstGeom prst="rect">
            <a:avLst/>
          </a:prstGeom>
          <a:solidFill>
            <a:srgbClr val="D2D2D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7" name="직사각형 16"/>
          <p:cNvSpPr/>
          <p:nvPr userDrawn="1"/>
        </p:nvSpPr>
        <p:spPr>
          <a:xfrm>
            <a:off x="431800" y="6489701"/>
            <a:ext cx="8291270" cy="3683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492872" y="6627588"/>
            <a:ext cx="222977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Zesty Engineers </a:t>
            </a:r>
            <a:r>
              <a:rPr lang="en-US" altLang="ko-KR" sz="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make the </a:t>
            </a:r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Universe Sustainable</a:t>
            </a:r>
            <a:endParaRPr lang="ko-KR" altLang="en-US" sz="8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04334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468312" y="1046094"/>
            <a:ext cx="8207375" cy="528967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4978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2161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16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86112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202301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609929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59325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250812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992522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589220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085324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2A943-3B5E-4B57-AACA-66B72A0FADFA}" type="datetimeFigureOut">
              <a:rPr lang="ko-KR" altLang="en-US" smtClean="0"/>
              <a:t>2020-11-19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CEA06-2841-4E39-92A9-3337E295553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458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689" r:id="rId13"/>
    <p:sldLayoutId id="2147483690" r:id="rId14"/>
    <p:sldLayoutId id="2147483687" r:id="rId15"/>
    <p:sldLayoutId id="2147483692" r:id="rId16"/>
    <p:sldLayoutId id="2147483693" r:id="rId17"/>
  </p:sldLayoutIdLst>
  <p:hf sldNum="0"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431800" cy="6858000"/>
          </a:xfrm>
          <a:prstGeom prst="rect">
            <a:avLst/>
          </a:prstGeom>
          <a:solidFill>
            <a:srgbClr val="0650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456834" y="4744268"/>
            <a:ext cx="334546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ko-KR" sz="12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alpha val="39000"/>
                  </a:schemeClr>
                </a:solidFill>
                <a:latin typeface="나눔바른고딕" panose="020B0603020101020101" pitchFamily="50" charset="-127"/>
              </a:rPr>
              <a:t>Zesty Engineers </a:t>
            </a:r>
            <a:r>
              <a:rPr lang="en-US" altLang="ko-KR" sz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alpha val="39000"/>
                  </a:schemeClr>
                </a:solidFill>
                <a:latin typeface="나눔바른고딕" panose="020B0603020101020101" pitchFamily="50" charset="-127"/>
              </a:rPr>
              <a:t>make the </a:t>
            </a:r>
            <a:r>
              <a:rPr lang="en-US" altLang="ko-KR" sz="12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alpha val="39000"/>
                  </a:schemeClr>
                </a:solidFill>
                <a:latin typeface="나눔바른고딕" panose="020B0603020101020101" pitchFamily="50" charset="-127"/>
              </a:rPr>
              <a:t>Universe Sustainable</a:t>
            </a:r>
            <a:endParaRPr lang="ko-KR" altLang="en-US" sz="12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alpha val="39000"/>
                </a:schemeClr>
              </a:solidFill>
              <a:latin typeface="나눔바른고딕" panose="020B0603020101020101" pitchFamily="50" charset="-127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431800" y="0"/>
            <a:ext cx="0" cy="685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그림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597" y="194730"/>
            <a:ext cx="1400446" cy="37756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0" y="0"/>
            <a:ext cx="431800" cy="6858000"/>
          </a:xfrm>
          <a:prstGeom prst="rect">
            <a:avLst/>
          </a:prstGeom>
          <a:solidFill>
            <a:srgbClr val="0650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456834" y="4744268"/>
            <a:ext cx="334546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ko-KR" sz="12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alpha val="39000"/>
                  </a:schemeClr>
                </a:solidFill>
                <a:latin typeface="나눔바른고딕" panose="020B0603020101020101" pitchFamily="50" charset="-127"/>
              </a:rPr>
              <a:t>Zesty Engineers </a:t>
            </a:r>
            <a:r>
              <a:rPr lang="en-US" altLang="ko-KR" sz="1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alpha val="39000"/>
                  </a:schemeClr>
                </a:solidFill>
                <a:latin typeface="나눔바른고딕" panose="020B0603020101020101" pitchFamily="50" charset="-127"/>
              </a:rPr>
              <a:t>make the </a:t>
            </a:r>
            <a:r>
              <a:rPr lang="en-US" altLang="ko-KR" sz="12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alpha val="39000"/>
                  </a:schemeClr>
                </a:solidFill>
                <a:latin typeface="나눔바른고딕" panose="020B0603020101020101" pitchFamily="50" charset="-127"/>
              </a:rPr>
              <a:t>Universe Sustainable</a:t>
            </a:r>
            <a:endParaRPr lang="ko-KR" altLang="en-US" sz="12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alpha val="39000"/>
                </a:schemeClr>
              </a:solidFill>
              <a:latin typeface="나눔바른고딕" panose="020B0603020101020101" pitchFamily="50" charset="-127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431800" y="0"/>
            <a:ext cx="0" cy="68580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87411" y="6179394"/>
            <a:ext cx="4377520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ko-KR" altLang="en-US" sz="1600" b="1" spc="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연구소 로봇개발팀이민국</a:t>
            </a:r>
            <a:r>
              <a:rPr lang="en-US" altLang="ko-KR" sz="1600" b="1" spc="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+mj-ea"/>
                <a:ea typeface="+mj-ea"/>
              </a:rPr>
              <a:t> </a:t>
            </a:r>
          </a:p>
          <a:p>
            <a:pPr algn="r">
              <a:lnSpc>
                <a:spcPct val="150000"/>
              </a:lnSpc>
            </a:pPr>
            <a:r>
              <a:rPr lang="en-US" altLang="ko-KR" sz="1400" b="1" spc="5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latin typeface="+mj-ea"/>
              </a:rPr>
              <a:t>2020.11.10</a:t>
            </a:r>
            <a:endParaRPr lang="en-US" altLang="ko-KR" sz="1400" spc="5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2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87051" y="2976374"/>
            <a:ext cx="2983457" cy="461665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r>
              <a:rPr lang="ko-KR" altLang="en-US" sz="2400" b="1" u="sng" dirty="0" err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원호보간법</a:t>
            </a:r>
            <a:endParaRPr lang="en-US" altLang="ko-KR" sz="2400" b="1" u="sng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758" y="4942591"/>
            <a:ext cx="5539172" cy="11765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4366" y="1982736"/>
            <a:ext cx="149352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en-US" altLang="ko-KR" sz="28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062AF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ZERO</a:t>
            </a:r>
            <a:r>
              <a:rPr lang="ko-KR" altLang="en-US" sz="28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062AF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endParaRPr lang="en-US" altLang="ko-KR" sz="28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2062AF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01" y="2476994"/>
            <a:ext cx="1504553" cy="66677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758" y="651849"/>
            <a:ext cx="5506721" cy="4047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115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직사각형 33"/>
          <p:cNvSpPr/>
          <p:nvPr/>
        </p:nvSpPr>
        <p:spPr>
          <a:xfrm>
            <a:off x="430477" y="-9444"/>
            <a:ext cx="505261" cy="882570"/>
          </a:xfrm>
          <a:prstGeom prst="rect">
            <a:avLst/>
          </a:prstGeom>
          <a:solidFill>
            <a:srgbClr val="0650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338225" y="829622"/>
            <a:ext cx="1384845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7762" y="403734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79388" algn="l"/>
              </a:tabLst>
            </a:pPr>
            <a:r>
              <a:rPr lang="en-US" altLang="ko-KR" sz="28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01</a:t>
            </a:r>
            <a:endParaRPr lang="ko-KR" altLang="en-US" sz="20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0" y="6489701"/>
            <a:ext cx="9144000" cy="368300"/>
          </a:xfrm>
          <a:prstGeom prst="rect">
            <a:avLst/>
          </a:prstGeom>
          <a:solidFill>
            <a:srgbClr val="D2D2D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431800" y="6489701"/>
            <a:ext cx="8291270" cy="3683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55" name="직선 연결선 54"/>
          <p:cNvCxnSpPr/>
          <p:nvPr/>
        </p:nvCxnSpPr>
        <p:spPr>
          <a:xfrm>
            <a:off x="431800" y="872415"/>
            <a:ext cx="82912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그림 5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177" y="465112"/>
            <a:ext cx="806694" cy="217484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988453" y="275514"/>
            <a:ext cx="503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ZERO</a:t>
            </a:r>
            <a:endParaRPr lang="en-US" altLang="ko-KR" sz="10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11479" y="375552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597890" y="377120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88453" y="465076"/>
            <a:ext cx="1959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ZERO </a:t>
            </a:r>
            <a:r>
              <a:rPr lang="ko-KR" altLang="en-US" sz="2000" b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원호보간</a:t>
            </a:r>
            <a:endParaRPr lang="ko-KR" altLang="en-US" sz="20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2872" y="6627588"/>
            <a:ext cx="222977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Zesty Engineers </a:t>
            </a:r>
            <a:r>
              <a:rPr lang="en-US" altLang="ko-KR" sz="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make the </a:t>
            </a:r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Universe Sustainable</a:t>
            </a:r>
            <a:endParaRPr lang="ko-KR" altLang="en-US" sz="8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76852" y="6539466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00</a:t>
            </a:r>
            <a:endParaRPr lang="en-US" altLang="ko-KR" sz="1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5" name="テキスト ボックス 1"/>
          <p:cNvSpPr txBox="1"/>
          <p:nvPr/>
        </p:nvSpPr>
        <p:spPr>
          <a:xfrm>
            <a:off x="677333" y="1227667"/>
            <a:ext cx="3562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ZERO </a:t>
            </a:r>
            <a:r>
              <a:rPr kumimoji="1" lang="ko-KR" altLang="en-US" smtClean="0"/>
              <a:t>호</a:t>
            </a:r>
            <a:r>
              <a:rPr kumimoji="1" lang="en-US" altLang="ko-KR" dirty="0" smtClean="0"/>
              <a:t>/</a:t>
            </a:r>
            <a:r>
              <a:rPr kumimoji="1" lang="ko-KR" altLang="en-US" smtClean="0"/>
              <a:t>원 궤도동작 기능 추가</a:t>
            </a:r>
            <a:endParaRPr kumimoji="1" lang="ja-JP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567153" y="1587921"/>
            <a:ext cx="5771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/>
              <a:t>원호 보간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시작점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현재위치</a:t>
            </a:r>
            <a:r>
              <a:rPr lang="en-US" altLang="ko-KR" sz="1200" dirty="0" smtClean="0"/>
              <a:t>)/</a:t>
            </a:r>
            <a:r>
              <a:rPr lang="ko-KR" altLang="en-US" sz="1200" dirty="0" err="1" smtClean="0"/>
              <a:t>통과점</a:t>
            </a:r>
            <a:r>
              <a:rPr lang="en-US" altLang="ko-KR" sz="1200" dirty="0" smtClean="0"/>
              <a:t>/</a:t>
            </a:r>
            <a:r>
              <a:rPr lang="ko-KR" altLang="en-US" sz="1200" dirty="0" smtClean="0"/>
              <a:t>종점으로 정의되는 원호의 동작</a:t>
            </a:r>
            <a:endParaRPr lang="ko-KR" altLang="en-US" sz="1200" dirty="0"/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1138686" y="5279366"/>
            <a:ext cx="576244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화살표 연결선 4"/>
          <p:cNvCxnSpPr/>
          <p:nvPr/>
        </p:nvCxnSpPr>
        <p:spPr>
          <a:xfrm flipV="1">
            <a:off x="1311215" y="2432649"/>
            <a:ext cx="0" cy="352820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화살표 연결선 6"/>
          <p:cNvCxnSpPr/>
          <p:nvPr/>
        </p:nvCxnSpPr>
        <p:spPr>
          <a:xfrm flipV="1">
            <a:off x="866730" y="2990406"/>
            <a:ext cx="2316420" cy="28292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아래로 구부러진 화살표 42"/>
          <p:cNvSpPr/>
          <p:nvPr/>
        </p:nvSpPr>
        <p:spPr>
          <a:xfrm>
            <a:off x="2722650" y="2346385"/>
            <a:ext cx="1409403" cy="46094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6" name="타원 45"/>
          <p:cNvSpPr/>
          <p:nvPr/>
        </p:nvSpPr>
        <p:spPr>
          <a:xfrm>
            <a:off x="5844067" y="3445418"/>
            <a:ext cx="1660237" cy="12422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타원 46"/>
          <p:cNvSpPr/>
          <p:nvPr/>
        </p:nvSpPr>
        <p:spPr>
          <a:xfrm>
            <a:off x="2696772" y="2723995"/>
            <a:ext cx="163902" cy="1369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타원 51"/>
          <p:cNvSpPr/>
          <p:nvPr/>
        </p:nvSpPr>
        <p:spPr>
          <a:xfrm>
            <a:off x="3183150" y="2298892"/>
            <a:ext cx="163902" cy="1369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타원 52"/>
          <p:cNvSpPr/>
          <p:nvPr/>
        </p:nvSpPr>
        <p:spPr>
          <a:xfrm>
            <a:off x="3937958" y="2769387"/>
            <a:ext cx="163902" cy="1369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타원 53"/>
          <p:cNvSpPr/>
          <p:nvPr/>
        </p:nvSpPr>
        <p:spPr>
          <a:xfrm>
            <a:off x="6042474" y="3511829"/>
            <a:ext cx="163902" cy="1369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5844067" y="4188074"/>
            <a:ext cx="163902" cy="1369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6648654" y="4611743"/>
            <a:ext cx="163902" cy="13698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6210390" y="4860280"/>
            <a:ext cx="10310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/>
              <a:t>시작</a:t>
            </a:r>
            <a:r>
              <a:rPr lang="en-US" altLang="ko-KR" sz="1500" dirty="0" smtClean="0"/>
              <a:t>/</a:t>
            </a:r>
            <a:r>
              <a:rPr lang="ko-KR" altLang="en-US" sz="1500" smtClean="0"/>
              <a:t>종점</a:t>
            </a:r>
            <a:endParaRPr lang="ko-KR" altLang="en-US" sz="1500" dirty="0"/>
          </a:p>
        </p:txBody>
      </p:sp>
      <p:sp>
        <p:nvSpPr>
          <p:cNvPr id="65" name="TextBox 64"/>
          <p:cNvSpPr txBox="1"/>
          <p:nvPr/>
        </p:nvSpPr>
        <p:spPr>
          <a:xfrm>
            <a:off x="4440753" y="4336709"/>
            <a:ext cx="16017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/>
              <a:t>통과 </a:t>
            </a:r>
            <a:r>
              <a:rPr lang="ko-KR" altLang="en-US" sz="1500" smtClean="0"/>
              <a:t>지점</a:t>
            </a:r>
            <a:r>
              <a:rPr lang="en-US" altLang="ko-KR" sz="1500" dirty="0" smtClean="0"/>
              <a:t>1 (p1) </a:t>
            </a:r>
            <a:endParaRPr lang="ko-KR" altLang="en-US" sz="1500" dirty="0"/>
          </a:p>
        </p:txBody>
      </p:sp>
      <p:sp>
        <p:nvSpPr>
          <p:cNvPr id="66" name="TextBox 65"/>
          <p:cNvSpPr txBox="1"/>
          <p:nvPr/>
        </p:nvSpPr>
        <p:spPr>
          <a:xfrm>
            <a:off x="4508080" y="3447200"/>
            <a:ext cx="15343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/>
              <a:t>통과 </a:t>
            </a:r>
            <a:r>
              <a:rPr lang="ko-KR" altLang="en-US" sz="1500" smtClean="0"/>
              <a:t>지점</a:t>
            </a:r>
            <a:r>
              <a:rPr lang="en-US" altLang="ko-KR" sz="1500" dirty="0" smtClean="0"/>
              <a:t>2 (p2)</a:t>
            </a:r>
            <a:endParaRPr lang="ko-KR" altLang="en-US" sz="1500" dirty="0"/>
          </a:p>
        </p:txBody>
      </p:sp>
      <p:sp>
        <p:nvSpPr>
          <p:cNvPr id="68" name="TextBox 67"/>
          <p:cNvSpPr txBox="1"/>
          <p:nvPr/>
        </p:nvSpPr>
        <p:spPr>
          <a:xfrm>
            <a:off x="2097192" y="2716248"/>
            <a:ext cx="5693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/>
              <a:t>시작</a:t>
            </a:r>
            <a:endParaRPr lang="ko-KR" altLang="en-US" sz="1500" dirty="0"/>
          </a:p>
        </p:txBody>
      </p:sp>
      <p:sp>
        <p:nvSpPr>
          <p:cNvPr id="69" name="TextBox 68"/>
          <p:cNvSpPr txBox="1"/>
          <p:nvPr/>
        </p:nvSpPr>
        <p:spPr>
          <a:xfrm>
            <a:off x="2777665" y="1993173"/>
            <a:ext cx="16017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/>
              <a:t>통과 </a:t>
            </a:r>
            <a:r>
              <a:rPr lang="ko-KR" altLang="en-US" sz="1500" smtClean="0"/>
              <a:t>지점 </a:t>
            </a:r>
            <a:r>
              <a:rPr lang="en-US" altLang="ko-KR" sz="1500" dirty="0" smtClean="0"/>
              <a:t>1 (p1)</a:t>
            </a:r>
            <a:endParaRPr lang="ko-KR" altLang="en-US" sz="1500" dirty="0"/>
          </a:p>
        </p:txBody>
      </p:sp>
      <p:sp>
        <p:nvSpPr>
          <p:cNvPr id="70" name="TextBox 69"/>
          <p:cNvSpPr txBox="1"/>
          <p:nvPr/>
        </p:nvSpPr>
        <p:spPr>
          <a:xfrm>
            <a:off x="3491942" y="2964793"/>
            <a:ext cx="16017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500" dirty="0" smtClean="0"/>
              <a:t>통과 </a:t>
            </a:r>
            <a:r>
              <a:rPr lang="ko-KR" altLang="en-US" sz="1500" smtClean="0"/>
              <a:t>지점 </a:t>
            </a:r>
            <a:r>
              <a:rPr lang="en-US" altLang="ko-KR" sz="1500" dirty="0" smtClean="0"/>
              <a:t>2 (p2)</a:t>
            </a:r>
            <a:endParaRPr lang="ko-KR" altLang="en-US" sz="1500" dirty="0"/>
          </a:p>
        </p:txBody>
      </p:sp>
    </p:spTree>
    <p:extLst>
      <p:ext uri="{BB962C8B-B14F-4D97-AF65-F5344CB8AC3E}">
        <p14:creationId xmlns:p14="http://schemas.microsoft.com/office/powerpoint/2010/main" val="249199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직사각형 33"/>
          <p:cNvSpPr/>
          <p:nvPr/>
        </p:nvSpPr>
        <p:spPr>
          <a:xfrm>
            <a:off x="430477" y="-9444"/>
            <a:ext cx="505261" cy="882570"/>
          </a:xfrm>
          <a:prstGeom prst="rect">
            <a:avLst/>
          </a:prstGeom>
          <a:solidFill>
            <a:srgbClr val="0650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7338225" y="829622"/>
            <a:ext cx="1384845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7762" y="403734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79388" algn="l"/>
              </a:tabLst>
            </a:pPr>
            <a:r>
              <a:rPr lang="en-US" altLang="ko-KR" sz="2800" b="1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01</a:t>
            </a:r>
            <a:endParaRPr lang="ko-KR" altLang="en-US" sz="20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0" y="6489701"/>
            <a:ext cx="9144000" cy="368300"/>
          </a:xfrm>
          <a:prstGeom prst="rect">
            <a:avLst/>
          </a:prstGeom>
          <a:solidFill>
            <a:srgbClr val="D2D2D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431800" y="6489701"/>
            <a:ext cx="8291270" cy="368300"/>
          </a:xfrm>
          <a:prstGeom prst="rect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cxnSp>
        <p:nvCxnSpPr>
          <p:cNvPr id="55" name="직선 연결선 54"/>
          <p:cNvCxnSpPr/>
          <p:nvPr/>
        </p:nvCxnSpPr>
        <p:spPr>
          <a:xfrm>
            <a:off x="431800" y="872415"/>
            <a:ext cx="829127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그림 5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177" y="465112"/>
            <a:ext cx="806694" cy="217484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988453" y="275514"/>
            <a:ext cx="503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ZERO</a:t>
            </a:r>
            <a:endParaRPr lang="en-US" altLang="ko-KR" sz="1000" dirty="0" smtClean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511479" y="375552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597890" y="377120"/>
            <a:ext cx="45720" cy="45720"/>
          </a:xfrm>
          <a:prstGeom prst="ellipse">
            <a:avLst/>
          </a:prstGeom>
          <a:solidFill>
            <a:srgbClr val="0971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35295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88453" y="465076"/>
            <a:ext cx="1959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ZERO </a:t>
            </a:r>
            <a:r>
              <a:rPr lang="ko-KR" altLang="en-US" sz="2000" b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원호보간</a:t>
            </a:r>
            <a:endParaRPr lang="ko-KR" altLang="en-US" sz="2000" b="1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2872" y="6627588"/>
            <a:ext cx="2229778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Zesty Engineers </a:t>
            </a:r>
            <a:r>
              <a:rPr lang="en-US" altLang="ko-KR" sz="8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make the </a:t>
            </a:r>
            <a:r>
              <a:rPr lang="en-US" altLang="ko-KR" sz="8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Universe Sustainable</a:t>
            </a:r>
            <a:endParaRPr lang="ko-KR" altLang="en-US" sz="8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>
                  <a:lumMod val="50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76852" y="6539466"/>
            <a:ext cx="335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00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00</a:t>
            </a:r>
            <a:endParaRPr lang="en-US" altLang="ko-KR" sz="10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2872" y="1314761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1. </a:t>
            </a:r>
            <a:r>
              <a:rPr lang="ko-KR" altLang="en-US" sz="2000" smtClean="0"/>
              <a:t>호 그리기</a:t>
            </a:r>
            <a:endParaRPr lang="en-US" altLang="ko-KR" sz="2000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511479" y="3797739"/>
            <a:ext cx="15872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/>
              <a:t>2. </a:t>
            </a:r>
            <a:r>
              <a:rPr lang="ko-KR" altLang="en-US" sz="2000"/>
              <a:t>원 그리기</a:t>
            </a:r>
            <a:endParaRPr lang="ko-KR" altLang="en-US" sz="2000"/>
          </a:p>
        </p:txBody>
      </p:sp>
      <p:sp>
        <p:nvSpPr>
          <p:cNvPr id="6" name="직사각형 5"/>
          <p:cNvSpPr/>
          <p:nvPr/>
        </p:nvSpPr>
        <p:spPr>
          <a:xfrm>
            <a:off x="774117" y="4273517"/>
            <a:ext cx="74704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rb.circlemove</a:t>
            </a:r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(p1,p2,0</a:t>
            </a:r>
            <a:r>
              <a:rPr lang="en-US" altLang="ko-KR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)</a:t>
            </a:r>
          </a:p>
          <a:p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nsolas" panose="020B0609020204030204" pitchFamily="49" charset="0"/>
            </a:endParaRPr>
          </a:p>
          <a:p>
            <a:r>
              <a:rPr lang="en-US" altLang="ko-KR" sz="2000" dirty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p1-&gt; </a:t>
            </a:r>
            <a:r>
              <a:rPr lang="ko-KR" altLang="en-US" sz="200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통과 지점 </a:t>
            </a:r>
            <a:r>
              <a:rPr lang="en-US" altLang="ko-KR" sz="2000" dirty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1</a:t>
            </a:r>
          </a:p>
          <a:p>
            <a:r>
              <a:rPr lang="en-US" altLang="ko-KR" sz="2000" dirty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p2-&gt; </a:t>
            </a:r>
            <a:r>
              <a:rPr lang="ko-KR" altLang="en-US" sz="200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통과 </a:t>
            </a:r>
            <a:r>
              <a:rPr lang="ko-KR" altLang="en-US" sz="200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지점 </a:t>
            </a:r>
            <a:r>
              <a:rPr lang="en-US" altLang="ko-KR" sz="2000" dirty="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2</a:t>
            </a:r>
          </a:p>
          <a:p>
            <a:r>
              <a:rPr lang="en-US" altLang="ko-KR" sz="2000" dirty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mode(0,1) </a:t>
            </a:r>
            <a:r>
              <a:rPr lang="en-US" altLang="ko-KR" sz="2000" dirty="0">
                <a:solidFill>
                  <a:srgbClr val="D4D4D4"/>
                </a:solidFill>
                <a:latin typeface="Consolas" panose="020B0609020204030204" pitchFamily="49" charset="0"/>
              </a:rPr>
              <a:t> </a:t>
            </a:r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  </a:t>
            </a:r>
            <a:endParaRPr lang="ko-KR" altLang="en-US" sz="2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nsolas" panose="020B0609020204030204" pitchFamily="49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80088" y="1883709"/>
            <a:ext cx="712541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rb.arcmove</a:t>
            </a:r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(p1,p2,0</a:t>
            </a:r>
            <a:r>
              <a:rPr lang="en-US" altLang="ko-KR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)</a:t>
            </a:r>
          </a:p>
          <a:p>
            <a:endParaRPr lang="en-US" altLang="ko-KR" sz="2000" dirty="0">
              <a:ln w="0"/>
              <a:solidFill>
                <a:srgbClr val="D4D4D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nsolas" panose="020B0609020204030204" pitchFamily="49" charset="0"/>
            </a:endParaRPr>
          </a:p>
          <a:p>
            <a:r>
              <a:rPr lang="en-US" altLang="ko-KR" sz="2000" dirty="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p1-&gt; </a:t>
            </a:r>
            <a:r>
              <a:rPr lang="ko-KR" altLang="en-US" sz="200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통과 지점 </a:t>
            </a:r>
            <a:r>
              <a:rPr lang="en-US" altLang="ko-KR" sz="2000" dirty="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1</a:t>
            </a:r>
          </a:p>
          <a:p>
            <a:r>
              <a:rPr lang="en-US" altLang="ko-KR" sz="2000" dirty="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p2-&gt; </a:t>
            </a:r>
            <a:r>
              <a:rPr lang="ko-KR" altLang="en-US" sz="200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통과 지점 </a:t>
            </a:r>
            <a:r>
              <a:rPr lang="en-US" altLang="ko-KR" sz="2000" dirty="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2</a:t>
            </a:r>
          </a:p>
          <a:p>
            <a:r>
              <a:rPr lang="en-US" altLang="ko-KR" sz="2000" dirty="0" smtClean="0">
                <a:ln w="0"/>
                <a:solidFill>
                  <a:srgbClr val="D4D4D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nsolas" panose="020B0609020204030204" pitchFamily="49" charset="0"/>
              </a:rPr>
              <a:t>mode(0,1)</a:t>
            </a:r>
            <a:r>
              <a:rPr lang="en-US" altLang="ko-KR" sz="2000" dirty="0">
                <a:solidFill>
                  <a:srgbClr val="D4D4D4"/>
                </a:solidFill>
                <a:latin typeface="Consolas" panose="020B0609020204030204" pitchFamily="49" charset="0"/>
              </a:rPr>
              <a:t>     </a:t>
            </a:r>
            <a:endParaRPr lang="ko-KR" altLang="en-US" sz="2000" b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41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2430" y="1784606"/>
            <a:ext cx="2164747" cy="736600"/>
          </a:xfrm>
          <a:prstGeom prst="rect">
            <a:avLst/>
          </a:prstGeom>
        </p:spPr>
      </p:pic>
      <p:pic>
        <p:nvPicPr>
          <p:cNvPr id="44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6163" y="3430471"/>
            <a:ext cx="2184400" cy="736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03520" y="2606506"/>
            <a:ext cx="1880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Mode:0</a:t>
            </a:r>
            <a:endParaRPr lang="ko-KR" altLang="en-US" sz="2000"/>
          </a:p>
        </p:txBody>
      </p:sp>
      <p:sp>
        <p:nvSpPr>
          <p:cNvPr id="45" name="TextBox 44"/>
          <p:cNvSpPr txBox="1"/>
          <p:nvPr/>
        </p:nvSpPr>
        <p:spPr>
          <a:xfrm>
            <a:off x="6496293" y="4494958"/>
            <a:ext cx="1880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Mode:1</a:t>
            </a:r>
            <a:endParaRPr lang="ko-KR" altLang="en-US" sz="2000"/>
          </a:p>
        </p:txBody>
      </p:sp>
    </p:spTree>
    <p:extLst>
      <p:ext uri="{BB962C8B-B14F-4D97-AF65-F5344CB8AC3E}">
        <p14:creationId xmlns:p14="http://schemas.microsoft.com/office/powerpoint/2010/main" val="286123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15252</TotalTime>
  <Words>126</Words>
  <Application>Microsoft Office PowerPoint</Application>
  <PresentationFormat>화면 슬라이드 쇼(4:3)</PresentationFormat>
  <Paragraphs>39</Paragraphs>
  <Slides>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나눔바른고딕</vt:lpstr>
      <vt:lpstr>Arial</vt:lpstr>
      <vt:lpstr>ＭＳ Ｐゴシック</vt:lpstr>
      <vt:lpstr>Consolas</vt:lpstr>
      <vt:lpstr>맑은 고딕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ZEUS</dc:creator>
  <cp:lastModifiedBy>LeeMinGug</cp:lastModifiedBy>
  <cp:revision>1374</cp:revision>
  <dcterms:created xsi:type="dcterms:W3CDTF">2018-03-26T02:31:09Z</dcterms:created>
  <dcterms:modified xsi:type="dcterms:W3CDTF">2020-11-19T01:22:15Z</dcterms:modified>
</cp:coreProperties>
</file>